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9144000" cy="6858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660"/>
  </p:normalViewPr>
  <p:slideViewPr>
    <p:cSldViewPr>
      <p:cViewPr varScale="1">
        <p:scale>
          <a:sx n="81" d="100"/>
          <a:sy n="81" d="100"/>
        </p:scale>
        <p:origin x="156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1222A-DF8D-4981-A71A-8ACAAD761F7E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EB1F3-4C26-4B61-AEC2-F7E1B45210D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374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DEB1F3-4C26-4B61-AEC2-F7E1B45210D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226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DEB1F3-4C26-4B61-AEC2-F7E1B45210D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989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DEB1F3-4C26-4B61-AEC2-F7E1B45210D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535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3"/>
            <a:ext cx="777240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3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bg1"/>
                </a:solidFill>
                <a:latin typeface="Titillium-Semibold"/>
                <a:cs typeface="Titillium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bg1"/>
                </a:solidFill>
                <a:latin typeface="Titillium-Semibold"/>
                <a:cs typeface="Titillium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bg1"/>
                </a:solidFill>
                <a:latin typeface="Titillium-Semibold"/>
                <a:cs typeface="Titillium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PPT istituzionale slide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1978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8756" y="825701"/>
            <a:ext cx="8086486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chemeClr val="bg1"/>
                </a:solidFill>
                <a:latin typeface="Titillium-Semibold"/>
                <a:cs typeface="Titillium-Semibold"/>
              </a:defRPr>
            </a:lvl1pPr>
          </a:lstStyle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6757203"/>
            <a:ext cx="9144000" cy="100965"/>
          </a:xfrm>
          <a:custGeom>
            <a:avLst/>
            <a:gdLst/>
            <a:ahLst/>
            <a:cxnLst/>
            <a:rect l="l" t="t" r="r" b="b"/>
            <a:pathLst>
              <a:path w="9144000" h="100965">
                <a:moveTo>
                  <a:pt x="0" y="100799"/>
                </a:moveTo>
                <a:lnTo>
                  <a:pt x="9144000" y="100799"/>
                </a:lnTo>
                <a:lnTo>
                  <a:pt x="9144000" y="0"/>
                </a:lnTo>
                <a:lnTo>
                  <a:pt x="0" y="0"/>
                </a:lnTo>
                <a:lnTo>
                  <a:pt x="0" y="100799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72012" y="5667221"/>
            <a:ext cx="1080336" cy="89373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302" y="1418854"/>
            <a:ext cx="80893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3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3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3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337050" y="1119505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537777" y="5638804"/>
            <a:ext cx="1995562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</a:rPr>
              <a:t>Webinar ANCI – MLPS </a:t>
            </a:r>
          </a:p>
          <a:p>
            <a:r>
              <a:rPr lang="it-IT" sz="1200" dirty="0">
                <a:solidFill>
                  <a:schemeClr val="bg1"/>
                </a:solidFill>
              </a:rPr>
              <a:t>16 febbraio 2021</a:t>
            </a:r>
          </a:p>
        </p:txBody>
      </p:sp>
      <p:sp>
        <p:nvSpPr>
          <p:cNvPr id="3" name="Rettangolo 2"/>
          <p:cNvSpPr/>
          <p:nvPr/>
        </p:nvSpPr>
        <p:spPr>
          <a:xfrm>
            <a:off x="1066800" y="2967335"/>
            <a:ext cx="701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it-IT" b="1" i="1" dirty="0"/>
              <a:t>Contributo riconosciuto agli Ambiti sociali territoriali in ragione del numero di assistenti sociali impiegati nei servizi sociali territoriali assunti a tempo indeterminato in servizio nell'anno</a:t>
            </a:r>
            <a:endParaRPr lang="it-IT" dirty="0"/>
          </a:p>
          <a:p>
            <a:endParaRPr lang="en-GB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337050" y="1119505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537777" y="5638804"/>
            <a:ext cx="1995562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</a:rPr>
              <a:t>Webinar ANCI – MLPS </a:t>
            </a:r>
          </a:p>
          <a:p>
            <a:r>
              <a:rPr lang="it-IT" sz="1200" dirty="0">
                <a:solidFill>
                  <a:schemeClr val="bg1"/>
                </a:solidFill>
              </a:rPr>
              <a:t>16 febbraio 2021</a:t>
            </a:r>
          </a:p>
        </p:txBody>
      </p:sp>
      <p:sp>
        <p:nvSpPr>
          <p:cNvPr id="3" name="Rettangolo 2"/>
          <p:cNvSpPr/>
          <p:nvPr/>
        </p:nvSpPr>
        <p:spPr>
          <a:xfrm>
            <a:off x="990600" y="1371600"/>
            <a:ext cx="7010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La Legge di bilancio per il 2021, art. 1, comma 797, ha fissato: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un livello essenziale dei servizi sociali rappresentato da un rapporto fra assistenti sociali e popolazione residente nell'Ambito sociale territoriale di 1:5.000;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un ulteriore obiettivo di servizio di 1:4.000.</a:t>
            </a:r>
          </a:p>
          <a:p>
            <a:r>
              <a:rPr lang="it-IT" dirty="0"/>
              <a:t>A tale fine ha previsto in favore degli Ambiti territoriali:</a:t>
            </a:r>
          </a:p>
          <a:p>
            <a:r>
              <a:rPr lang="it-IT" dirty="0"/>
              <a:t>a) un contributo pari a 40.000 euro annui per ogni assistente sociale assunto a tempo indeterminato dall’Ambito, ovvero dai Comuni che ne fanno parte, in termini di equivalente a tempo pieno, in numero eccedente il rapporto di 1 a 6.500 e fino al raggiungimento del rapporto di 1 a 5.000; </a:t>
            </a:r>
          </a:p>
          <a:p>
            <a:r>
              <a:rPr lang="it-IT" dirty="0"/>
              <a:t>b) un contributo pari a 20.000 euro annui per ogni assistente sociale assunto a tempo indeterminato dall’Ambito, ovvero dai Comuni che ne fanno parte, in termini di equivalente a tempo pieno, in numero eccedente il rapporto di 1 a 5.000 e fino al raggiungimento del rapporto di 1 a 4.000.</a:t>
            </a:r>
          </a:p>
          <a:p>
            <a:endParaRPr lang="en-GB" b="1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CCD0BD7-9678-4932-A9A3-5A5AB807842A}"/>
              </a:ext>
            </a:extLst>
          </p:cNvPr>
          <p:cNvSpPr txBox="1"/>
          <p:nvPr/>
        </p:nvSpPr>
        <p:spPr>
          <a:xfrm>
            <a:off x="1143000" y="762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Intervento normativo</a:t>
            </a:r>
          </a:p>
        </p:txBody>
      </p:sp>
    </p:spTree>
    <p:extLst>
      <p:ext uri="{BB962C8B-B14F-4D97-AF65-F5344CB8AC3E}">
        <p14:creationId xmlns:p14="http://schemas.microsoft.com/office/powerpoint/2010/main" val="228817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337050" y="1119505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537777" y="5638804"/>
            <a:ext cx="1995562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</a:rPr>
              <a:t>Webinar ANCI – MLPS </a:t>
            </a:r>
          </a:p>
          <a:p>
            <a:r>
              <a:rPr lang="it-IT" sz="1200" dirty="0">
                <a:solidFill>
                  <a:schemeClr val="bg1"/>
                </a:solidFill>
              </a:rPr>
              <a:t>16 febbraio 2021</a:t>
            </a:r>
          </a:p>
        </p:txBody>
      </p:sp>
      <p:sp>
        <p:nvSpPr>
          <p:cNvPr id="3" name="Rettangolo 2"/>
          <p:cNvSpPr/>
          <p:nvPr/>
        </p:nvSpPr>
        <p:spPr>
          <a:xfrm>
            <a:off x="533400" y="1582340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- entro il 28/2 di ogni anno (nel 2021 1/3) il responsabile dell’Ambito inserisce sul sistema SIOSS i dati relativi al personale dell’anno precedente e le previsioni dell’anno corrente di ciascun Comune e dell’Ambito stesso per il proprio personale.</a:t>
            </a:r>
          </a:p>
          <a:p>
            <a:r>
              <a:rPr lang="it-IT" dirty="0"/>
              <a:t>- entro il 30/6 di ogni anno, con decreto del Ministro del lavoro e delle politiche sociali, sulla base dei dati forniti dagli Ambiti, vengono riconosciute le somme liquidabili riferite all’anno precedente e prenotate le somme per l’anno corrente.</a:t>
            </a:r>
          </a:p>
          <a:p>
            <a:r>
              <a:rPr lang="it-IT" dirty="0"/>
              <a:t>A partire dal 2022, le somme prenotate con riferimento all’anno precedente verranno liquidate (le prime somme liquidate faranno riferimento alle somme prenotate nel 2021).</a:t>
            </a:r>
          </a:p>
          <a:p>
            <a:r>
              <a:rPr lang="it-IT" dirty="0"/>
              <a:t>In sede di riparto annuale del Fondo povertà, verrà accantonata una somma sufficiente a finanziare tutte le risorse prenotate.</a:t>
            </a:r>
          </a:p>
          <a:p>
            <a:r>
              <a:rPr lang="it-IT" dirty="0"/>
              <a:t>Il finanziamento ha natura strutturale, non </a:t>
            </a:r>
            <a:r>
              <a:rPr lang="it-IT" u="sng" dirty="0"/>
              <a:t>è un una tantum e non riguarda solo le nuove assunzioni</a:t>
            </a:r>
            <a:r>
              <a:rPr lang="it-IT" dirty="0"/>
              <a:t>. Dunque, ciascun Ambito avrà diritto al contributo fintanto che il numero di assistenti sociali </a:t>
            </a:r>
            <a:r>
              <a:rPr lang="it-IT" u="sng" dirty="0"/>
              <a:t>si manterrà sopra le soglie previste dalla normativa</a:t>
            </a:r>
            <a:r>
              <a:rPr lang="it-IT" dirty="0"/>
              <a:t>. </a:t>
            </a:r>
            <a:endParaRPr lang="en-GB" b="1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1845999-855F-43FC-B6C6-BE7A8406A697}"/>
              </a:ext>
            </a:extLst>
          </p:cNvPr>
          <p:cNvSpPr txBox="1"/>
          <p:nvPr/>
        </p:nvSpPr>
        <p:spPr>
          <a:xfrm>
            <a:off x="1143000" y="762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Procedura operativa</a:t>
            </a:r>
          </a:p>
        </p:txBody>
      </p:sp>
    </p:spTree>
    <p:extLst>
      <p:ext uri="{BB962C8B-B14F-4D97-AF65-F5344CB8AC3E}">
        <p14:creationId xmlns:p14="http://schemas.microsoft.com/office/powerpoint/2010/main" val="2007113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337050" y="1119505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537777" y="5638804"/>
            <a:ext cx="1995562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</a:rPr>
              <a:t>Webinar ANCI – MLPS </a:t>
            </a:r>
          </a:p>
          <a:p>
            <a:r>
              <a:rPr lang="it-IT" sz="1200" dirty="0">
                <a:solidFill>
                  <a:schemeClr val="bg1"/>
                </a:solidFill>
              </a:rPr>
              <a:t>16 febbraio 2021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1845999-855F-43FC-B6C6-BE7A8406A697}"/>
              </a:ext>
            </a:extLst>
          </p:cNvPr>
          <p:cNvSpPr txBox="1"/>
          <p:nvPr/>
        </p:nvSpPr>
        <p:spPr>
          <a:xfrm>
            <a:off x="1143000" y="762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Comunicazione dei dati dai Comuni agli ambiti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7459D02D-96D4-4ACF-8B7E-CEBD2466071D}"/>
              </a:ext>
            </a:extLst>
          </p:cNvPr>
          <p:cNvSpPr/>
          <p:nvPr/>
        </p:nvSpPr>
        <p:spPr>
          <a:xfrm>
            <a:off x="304800" y="1371600"/>
            <a:ext cx="8534400" cy="4086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Ogni Comune comunica i dati all’Ambito, utilizzando la scheda allegata alle istruzioni</a:t>
            </a:r>
          </a:p>
          <a:p>
            <a:pPr algn="just">
              <a:lnSpc>
                <a:spcPct val="105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1) Dati riferiti all’anno passato (2020):</a:t>
            </a:r>
            <a:endParaRPr lang="it-IT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a) numero medio di assistenti sociali in servizio con rapporto di lavoro a tempo indeterminato, secondo la definizione di equivalente a tempo pieno, </a:t>
            </a:r>
            <a:r>
              <a:rPr lang="it-IT" u="sng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effettivamente impiegati nei servizi territoriali e nella loro organizzazione e pianificazione</a:t>
            </a:r>
            <a:r>
              <a:rPr lang="it-IT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; </a:t>
            </a:r>
          </a:p>
          <a:p>
            <a:r>
              <a:rPr lang="it-IT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b) percentuale di impiego del personale per area di attività: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Segretariato sociale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Servizio Sociale Professionale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Famiglia - Minori - Anziani autosufficienti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Persone con disabilità - Non autosufficienti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Povertà - Disagio adulti (dipendenze, salute mentale)</a:t>
            </a:r>
          </a:p>
          <a:p>
            <a:pPr algn="just">
              <a:lnSpc>
                <a:spcPct val="105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2) Previsioni per l’anno corrente (2021):</a:t>
            </a:r>
            <a:endParaRPr lang="it-IT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c) numero medio di assistenti sociali che si prevede di avere in servizio nell’anno corrente.</a:t>
            </a:r>
          </a:p>
        </p:txBody>
      </p:sp>
    </p:spTree>
    <p:extLst>
      <p:ext uri="{BB962C8B-B14F-4D97-AF65-F5344CB8AC3E}">
        <p14:creationId xmlns:p14="http://schemas.microsoft.com/office/powerpoint/2010/main" val="250614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337050" y="1119505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537777" y="5638804"/>
            <a:ext cx="1995562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</a:rPr>
              <a:t>Webinar ANCI – MLPS </a:t>
            </a:r>
          </a:p>
          <a:p>
            <a:r>
              <a:rPr lang="it-IT" sz="1200" dirty="0">
                <a:solidFill>
                  <a:schemeClr val="bg1"/>
                </a:solidFill>
              </a:rPr>
              <a:t>16 febbraio 2021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1845999-855F-43FC-B6C6-BE7A8406A697}"/>
              </a:ext>
            </a:extLst>
          </p:cNvPr>
          <p:cNvSpPr txBox="1"/>
          <p:nvPr/>
        </p:nvSpPr>
        <p:spPr>
          <a:xfrm>
            <a:off x="1143000" y="762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Personale considerato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73F5DFC-9FC2-431B-8521-67D6C5B96AC7}"/>
              </a:ext>
            </a:extLst>
          </p:cNvPr>
          <p:cNvSpPr/>
          <p:nvPr/>
        </p:nvSpPr>
        <p:spPr>
          <a:xfrm>
            <a:off x="419100" y="1676400"/>
            <a:ext cx="8458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Nota bene: nel calcolo dovranno essere computate le assistenti sociali assunte con contratto di lavoro a tempo indeterminato eventualmente in maternità, il cui onere è in capo all’ente di riferimento, mentre non dovranno essere ricompresi gli assistenti sociali assunti con contratto di lavoro a tempo indeterminato in aspettativa, in comando o in distacco per i quali l’ente datore di lavoro non sostiene alcun onere in quanto rimborsato da altro ente. Gli assistenti sociali in comando o distacco potranno essere conteggiati dagli enti presso i quali svolgono la loro attività, purché a favore dei Comuni dell’Ambito Territoriale di riferimento.</a:t>
            </a:r>
          </a:p>
          <a:p>
            <a:r>
              <a:rPr lang="it-IT" dirty="0"/>
              <a:t>Ai soli fini di agevolare il calcolo del numero di assistenti sociali in servizio nell’anno passato, espressi in termini di equivalenti a tempo pieno, è stato predisposto un file Excel, allegato alle istruzioni operative (Allegato 2) e comunque scaricabile nella pagina Potenziamento servizi del sito del MLPS.</a:t>
            </a:r>
          </a:p>
        </p:txBody>
      </p:sp>
    </p:spTree>
    <p:extLst>
      <p:ext uri="{BB962C8B-B14F-4D97-AF65-F5344CB8AC3E}">
        <p14:creationId xmlns:p14="http://schemas.microsoft.com/office/powerpoint/2010/main" val="269776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337050" y="1119505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537777" y="5638804"/>
            <a:ext cx="1995562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</a:rPr>
              <a:t>Webinar ANCI – MLPS </a:t>
            </a:r>
          </a:p>
          <a:p>
            <a:r>
              <a:rPr lang="it-IT" sz="1200" dirty="0">
                <a:solidFill>
                  <a:schemeClr val="bg1"/>
                </a:solidFill>
              </a:rPr>
              <a:t>16 febbraio 2021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1845999-855F-43FC-B6C6-BE7A8406A697}"/>
              </a:ext>
            </a:extLst>
          </p:cNvPr>
          <p:cNvSpPr txBox="1"/>
          <p:nvPr/>
        </p:nvSpPr>
        <p:spPr>
          <a:xfrm>
            <a:off x="1143000" y="762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Enti il cui personale entra nel computo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73F5DFC-9FC2-431B-8521-67D6C5B96AC7}"/>
              </a:ext>
            </a:extLst>
          </p:cNvPr>
          <p:cNvSpPr/>
          <p:nvPr/>
        </p:nvSpPr>
        <p:spPr>
          <a:xfrm>
            <a:off x="317318" y="1295400"/>
            <a:ext cx="867428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In ciascun Ambito territoriale, si può fare riferimento al personale assunto da: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/>
              <a:t>Comune, Unione di Comuni (art. 32 D. Lgs. 267/2000), Comunità Montana (artt. 27-28-29 del D. Lgs. 267/2000);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/>
              <a:t>Azienda Speciale ovvero Azienda Servizi alla Persona, ai sensi dell’art. 114 del D. Lgs. 267/2000 (Ente strumentale del Comune)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/>
              <a:t>Istituzione ai sensi dell’art. 114 del D. Lgs. 267/2000 (organismo strumentale del Comune)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/>
              <a:t>Comune capofila, in caso di convenzione (art. 30 del D. Lgs. 267/2000)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/>
              <a:t>Consorzi per la gestione di servizi socioassistenziali e sociosanitari (art. 31 D. Lgs. 267/2000)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/>
              <a:t>Società della Salute (riconducibile all’art. 31 D. Lgs. 267/2000)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/>
              <a:t>Azienda Speciale Consortile Servizi alla Persona, art. 31 e 114 del D. Lgs. 267/2000</a:t>
            </a:r>
          </a:p>
          <a:p>
            <a:r>
              <a:rPr lang="it-IT" dirty="0"/>
              <a:t>Non sono considerati gli assistenti sociali dipendenti da soggetti privati o del Terzo Settore a seguito di appalto di interventi e servizi ovvero dipendenti da Aziende Sanitarie Locali, ad eccezione delle situazioni in cui i Comuni abbiano delegato la funzione socioassistenziale all’Azienda Sanitaria Locale (vedi Regione Veneto).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4904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337050" y="1119505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537777" y="5638804"/>
            <a:ext cx="1995562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</a:rPr>
              <a:t>Webinar ANCI – MLPS </a:t>
            </a:r>
          </a:p>
          <a:p>
            <a:r>
              <a:rPr lang="it-IT" sz="1200" dirty="0">
                <a:solidFill>
                  <a:schemeClr val="bg1"/>
                </a:solidFill>
              </a:rPr>
              <a:t>16 febbraio 2021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1845999-855F-43FC-B6C6-BE7A8406A697}"/>
              </a:ext>
            </a:extLst>
          </p:cNvPr>
          <p:cNvSpPr txBox="1"/>
          <p:nvPr/>
        </p:nvSpPr>
        <p:spPr>
          <a:xfrm>
            <a:off x="1143000" y="762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Chi comunica i dati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73F5DFC-9FC2-431B-8521-67D6C5B96AC7}"/>
              </a:ext>
            </a:extLst>
          </p:cNvPr>
          <p:cNvSpPr/>
          <p:nvPr/>
        </p:nvSpPr>
        <p:spPr>
          <a:xfrm>
            <a:off x="317318" y="1295400"/>
            <a:ext cx="875048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Spetta all’Ambito richiedere i dati ai soggetti che operano a livello di Ambito.</a:t>
            </a:r>
          </a:p>
          <a:p>
            <a:r>
              <a:rPr lang="it-IT" dirty="0"/>
              <a:t>I Comuni forniscono agli ambiti i dati relativi ai propri Enti o Organismi strumentali. </a:t>
            </a:r>
          </a:p>
          <a:p>
            <a:r>
              <a:rPr lang="it-IT" dirty="0"/>
              <a:t>Per evitare doppi conteggi, i Comuni, qualora avessero dubbi in merito a chi deve dichiarare il personale assunto da uno degli enti sopra richiamati, dovrà coordinarsi con l’Ambito.</a:t>
            </a:r>
          </a:p>
          <a:p>
            <a:r>
              <a:rPr lang="it-IT" dirty="0"/>
              <a:t>Qualora la gestione associata riguardasse l’intero Ambito i dati sono caricati nel prospetto nella casella riferita all’Ambito.</a:t>
            </a:r>
          </a:p>
          <a:p>
            <a:r>
              <a:rPr lang="it-IT" dirty="0"/>
              <a:t>Qualora la gestione associata riguardasse un sottogruppo dei Comuni dell’Ambito i dati vanno ripartiti tra i Comuni coinvolti e caricati nel prospetto aggiungendoli a quelli forniti dai Comuni. </a:t>
            </a:r>
            <a:r>
              <a:rPr lang="it-IT" b="1" dirty="0"/>
              <a:t>È lasciata facoltà all’Ambito, qualora per alcuni Comuni il personale dei servizi sociali sia esclusivamente gestito a livello di Unione di Comuni/Comunità montana, riportare nel prospetto SIOSS i dati a livello di tali enti anziché dei singoli Comuni che li compongono,</a:t>
            </a:r>
            <a:r>
              <a:rPr lang="it-IT" dirty="0"/>
              <a:t> inserendoli nella casella dedicata ad uno dei Comuni interessati, avendo cura di precisarlo nel campo note. </a:t>
            </a:r>
          </a:p>
          <a:p>
            <a:r>
              <a:rPr lang="it-IT" dirty="0"/>
              <a:t>Nel caso di gestione con accordo di programma (ex art. 34 del citato D. Lgs. 267/2000), tutte le comunicazioni sul personale sono inviate dai singoli Comuni in cui opera il personale.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7723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337050" y="1119505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537777" y="5638804"/>
            <a:ext cx="1995562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</a:rPr>
              <a:t>Webinar ANCI – MLPS </a:t>
            </a:r>
          </a:p>
          <a:p>
            <a:r>
              <a:rPr lang="it-IT" sz="1200" dirty="0">
                <a:solidFill>
                  <a:schemeClr val="bg1"/>
                </a:solidFill>
              </a:rPr>
              <a:t>16 febbraio 2021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1845999-855F-43FC-B6C6-BE7A8406A697}"/>
              </a:ext>
            </a:extLst>
          </p:cNvPr>
          <p:cNvSpPr txBox="1"/>
          <p:nvPr/>
        </p:nvSpPr>
        <p:spPr>
          <a:xfrm>
            <a:off x="1143000" y="762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Suddivisione del contributo tra i Comuni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73F5DFC-9FC2-431B-8521-67D6C5B96AC7}"/>
              </a:ext>
            </a:extLst>
          </p:cNvPr>
          <p:cNvSpPr/>
          <p:nvPr/>
        </p:nvSpPr>
        <p:spPr>
          <a:xfrm>
            <a:off x="317318" y="1295400"/>
            <a:ext cx="87504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Le modalità di suddivisione tra i Comuni ed eventualmente l’Ambito stesso sono state definite con decreto del Ministro del lavoro e delle politiche sociali 4 febbraio 2021, n. 15, in corso di registrazione al quale si rimanda.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Laddove tutte le funzioni e risorse in ambito sociale siano attribuite all’Ambito, il contributo rimane in capo all’Ambito.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</a:t>
            </a:r>
            <a:r>
              <a:rPr lang="it-IT"/>
              <a:t>ltrimenti </a:t>
            </a:r>
            <a:r>
              <a:rPr lang="it-IT" dirty="0"/>
              <a:t>gli assistenti in capo all’Ambito e ad eventuali organismi intermedi sono fittiziamente redistribuiti in capo ai Comuni, applicando poi a ciascun Comune la stessa formula utilizzata per il calcolo del contributo spettante all’Ambito.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Laddove la somma dei contributi spettanti a ciascun Comune così calcolati ecceda il totale riconosciuto all’Ambito territoriale, il contributo è riconosciuto in quota parte. </a:t>
            </a:r>
          </a:p>
          <a:p>
            <a:r>
              <a:rPr lang="it-IT" dirty="0"/>
              <a:t>Gli Enti che fanno capo a ciascun Ambito territoriale possono concordare modalità alternative di suddivisione del contributo al proprio interno, con riferimento, in particolare, alle funzioni in ambito sociale esercitate in modo associato e alle possibilità </a:t>
            </a:r>
            <a:r>
              <a:rPr lang="it-IT" dirty="0" err="1"/>
              <a:t>assunzionali</a:t>
            </a:r>
            <a:r>
              <a:rPr lang="it-IT" dirty="0"/>
              <a:t> di ciascun Comune.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7977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1322</Words>
  <Application>Microsoft Office PowerPoint</Application>
  <PresentationFormat>Presentazione su schermo (4:3)</PresentationFormat>
  <Paragraphs>72</Paragraphs>
  <Slides>8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Titillium-Semibold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SLIDE LOREM IPSUM SIT DOLOR</dc:title>
  <dc:creator>Malatesta Oriana</dc:creator>
  <cp:lastModifiedBy>Elisabetta  Ceccarelli</cp:lastModifiedBy>
  <cp:revision>53</cp:revision>
  <dcterms:created xsi:type="dcterms:W3CDTF">2016-10-26T15:33:51Z</dcterms:created>
  <dcterms:modified xsi:type="dcterms:W3CDTF">2021-02-16T08:12:33Z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2016-10-26T00:00:00Z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2016-10-26T00:00:00Z</vt:filetime>
  </property>
</Properties>
</file>